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8" r:id="rId1"/>
  </p:sldMasterIdLst>
  <p:handoutMasterIdLst>
    <p:handoutMasterId r:id="rId14"/>
  </p:handoutMasterIdLst>
  <p:sldIdLst>
    <p:sldId id="275" r:id="rId2"/>
    <p:sldId id="276" r:id="rId3"/>
    <p:sldId id="277" r:id="rId4"/>
    <p:sldId id="278" r:id="rId5"/>
    <p:sldId id="297" r:id="rId6"/>
    <p:sldId id="279" r:id="rId7"/>
    <p:sldId id="280" r:id="rId8"/>
    <p:sldId id="281" r:id="rId9"/>
    <p:sldId id="282" r:id="rId10"/>
    <p:sldId id="294" r:id="rId11"/>
    <p:sldId id="296" r:id="rId12"/>
    <p:sldId id="295" r:id="rId13"/>
  </p:sldIdLst>
  <p:sldSz cx="9144000" cy="6858000" type="screen4x3"/>
  <p:notesSz cx="6877050" cy="1000125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FB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-84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5725" y="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96F58-67C5-4B96-A0B0-4FDC2F8BC30D}" type="datetimeFigureOut">
              <a:rPr lang="pt-PT" smtClean="0"/>
              <a:pPr/>
              <a:t>18-05-2015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9960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5725" y="949960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46A49-AC72-4F7A-8B3B-C8501413F4E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876760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E22B-A70E-4BBA-87F4-52B555668AB9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18-05-2015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A2EF-47AF-486F-9617-DE00D50A6219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84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E22B-A70E-4BBA-87F4-52B555668AB9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18-05-2015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A2EF-47AF-486F-9617-DE00D50A6219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575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E22B-A70E-4BBA-87F4-52B555668AB9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18-05-2015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A2EF-47AF-486F-9617-DE00D50A6219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251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E22B-A70E-4BBA-87F4-52B555668AB9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18-05-2015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A2EF-47AF-486F-9617-DE00D50A6219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360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E22B-A70E-4BBA-87F4-52B555668AB9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18-05-2015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A2EF-47AF-486F-9617-DE00D50A6219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46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E22B-A70E-4BBA-87F4-52B555668AB9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18-05-2015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A2EF-47AF-486F-9617-DE00D50A6219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134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E22B-A70E-4BBA-87F4-52B555668AB9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18-05-2015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A2EF-47AF-486F-9617-DE00D50A6219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881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E22B-A70E-4BBA-87F4-52B555668AB9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18-05-2015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A2EF-47AF-486F-9617-DE00D50A6219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319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E22B-A70E-4BBA-87F4-52B555668AB9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18-05-2015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A2EF-47AF-486F-9617-DE00D50A6219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199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E22B-A70E-4BBA-87F4-52B555668AB9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18-05-2015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A2EF-47AF-486F-9617-DE00D50A6219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25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E22B-A70E-4BBA-87F4-52B555668AB9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18-05-2015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EA2EF-47AF-486F-9617-DE00D50A6219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333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115E22B-A70E-4BBA-87F4-52B555668AB9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18-05-2015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pt-PT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F1EA2EF-47AF-486F-9617-DE00D50A6219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877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733256"/>
            <a:ext cx="9144000" cy="1124744"/>
          </a:xfrm>
          <a:prstGeom prst="rect">
            <a:avLst/>
          </a:prstGeom>
          <a:solidFill>
            <a:srgbClr val="B71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PT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2" y="5783421"/>
            <a:ext cx="2520280" cy="10299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16824" y="5403924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PT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José Morgado </a:t>
            </a:r>
            <a:r>
              <a:rPr lang="pt-PT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. </a:t>
            </a:r>
            <a:r>
              <a:rPr lang="pt-PT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2015</a:t>
            </a:r>
            <a:endParaRPr lang="pt-PT" sz="1600" dirty="0">
              <a:solidFill>
                <a:prstClr val="black">
                  <a:lumMod val="75000"/>
                  <a:lumOff val="25000"/>
                </a:prstClr>
              </a:solidFill>
              <a:latin typeface="Georgia" pitchFamily="18" charset="0"/>
              <a:ea typeface="Lucida Grande" pitchFamily="2" charset="0"/>
              <a:cs typeface="Lucida Grande" pitchFamily="2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827584" y="5013176"/>
            <a:ext cx="7500937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PT" b="1" i="1" dirty="0" smtClean="0">
                <a:solidFill>
                  <a:schemeClr val="accent4">
                    <a:lumMod val="50000"/>
                  </a:schemeClr>
                </a:solidFill>
              </a:rPr>
              <a:t>José </a:t>
            </a:r>
            <a:r>
              <a:rPr lang="pt-PT" b="1" i="1" dirty="0">
                <a:solidFill>
                  <a:schemeClr val="accent4">
                    <a:lumMod val="50000"/>
                  </a:schemeClr>
                </a:solidFill>
              </a:rPr>
              <a:t>Morgado – ISPA – </a:t>
            </a:r>
            <a:r>
              <a:rPr lang="pt-PT" b="1" i="1" dirty="0" smtClean="0">
                <a:solidFill>
                  <a:schemeClr val="accent4">
                    <a:lumMod val="50000"/>
                  </a:schemeClr>
                </a:solidFill>
              </a:rPr>
              <a:t>IU</a:t>
            </a:r>
            <a:endParaRPr lang="pt-PT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José Morgado\Desktop\viseu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5" y="260648"/>
            <a:ext cx="4697851" cy="3024336"/>
          </a:xfrm>
          <a:prstGeom prst="rect">
            <a:avLst/>
          </a:prstGeom>
          <a:noFill/>
        </p:spPr>
      </p:pic>
      <p:pic>
        <p:nvPicPr>
          <p:cNvPr id="2" name="Picture 3" descr="C:\Users\José Morgado\Desktop\vise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4461" y="3429000"/>
            <a:ext cx="3554099" cy="1441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065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733256"/>
            <a:ext cx="9144000" cy="1124744"/>
          </a:xfrm>
          <a:prstGeom prst="rect">
            <a:avLst/>
          </a:prstGeom>
          <a:solidFill>
            <a:srgbClr val="B71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PT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2" y="5783421"/>
            <a:ext cx="2520280" cy="10299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16824" y="5403924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PT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José Morgado </a:t>
            </a:r>
            <a:r>
              <a:rPr lang="pt-PT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. </a:t>
            </a:r>
            <a:r>
              <a:rPr lang="pt-PT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2015</a:t>
            </a:r>
            <a:endParaRPr lang="pt-PT" sz="1600" dirty="0">
              <a:solidFill>
                <a:prstClr val="black">
                  <a:lumMod val="75000"/>
                  <a:lumOff val="25000"/>
                </a:prstClr>
              </a:solidFill>
              <a:latin typeface="Georgia" pitchFamily="18" charset="0"/>
              <a:ea typeface="Lucida Grande" pitchFamily="2" charset="0"/>
              <a:cs typeface="Lucida Grande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772816"/>
            <a:ext cx="77048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chemeClr val="accent5">
                    <a:lumMod val="50000"/>
                  </a:schemeClr>
                </a:solidFill>
              </a:rPr>
              <a:t>A história da democracia pode ser escrita como uma contínua luta pela inclusão </a:t>
            </a:r>
            <a:r>
              <a:rPr lang="pt-PT" sz="2800" b="1" dirty="0" smtClean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pt-PT" sz="2800" dirty="0" err="1" smtClean="0">
                <a:solidFill>
                  <a:schemeClr val="accent5">
                    <a:lumMod val="50000"/>
                  </a:schemeClr>
                </a:solidFill>
              </a:rPr>
              <a:t>Biesta</a:t>
            </a:r>
            <a:r>
              <a:rPr lang="pt-PT" sz="2800" dirty="0" smtClean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pt-PT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pt-PT" sz="2800" dirty="0" smtClean="0">
                <a:solidFill>
                  <a:schemeClr val="accent5">
                    <a:lumMod val="50000"/>
                  </a:schemeClr>
                </a:solidFill>
              </a:rPr>
              <a:t>2010)</a:t>
            </a:r>
            <a:endParaRPr lang="pt-PT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5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733256"/>
            <a:ext cx="9144000" cy="1124744"/>
          </a:xfrm>
          <a:prstGeom prst="rect">
            <a:avLst/>
          </a:prstGeom>
          <a:solidFill>
            <a:srgbClr val="B71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PT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2" y="5783421"/>
            <a:ext cx="2520280" cy="10299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16824" y="5403924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PT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José Morgado </a:t>
            </a:r>
            <a:r>
              <a:rPr lang="pt-PT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. </a:t>
            </a:r>
            <a:r>
              <a:rPr lang="pt-PT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2015</a:t>
            </a:r>
            <a:endParaRPr lang="pt-PT" sz="1600" dirty="0">
              <a:solidFill>
                <a:prstClr val="black">
                  <a:lumMod val="75000"/>
                  <a:lumOff val="25000"/>
                </a:prstClr>
              </a:solidFill>
              <a:latin typeface="Georgia" pitchFamily="18" charset="0"/>
              <a:ea typeface="Lucida Grande" pitchFamily="2" charset="0"/>
              <a:cs typeface="Lucida Grande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332656"/>
            <a:ext cx="7848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accent4">
                    <a:lumMod val="50000"/>
                  </a:schemeClr>
                </a:solidFill>
              </a:rPr>
              <a:t>Equidade - garantia </a:t>
            </a:r>
            <a:r>
              <a:rPr lang="pt-PT" sz="2800" b="1" dirty="0">
                <a:solidFill>
                  <a:schemeClr val="accent4">
                    <a:lumMod val="50000"/>
                  </a:schemeClr>
                </a:solidFill>
              </a:rPr>
              <a:t>dos direitos de todas as crianças à </a:t>
            </a:r>
            <a:r>
              <a:rPr lang="pt-PT" sz="2800" b="1" dirty="0" smtClean="0">
                <a:solidFill>
                  <a:schemeClr val="accent4">
                    <a:lumMod val="50000"/>
                  </a:schemeClr>
                </a:solidFill>
              </a:rPr>
              <a:t>educação. (Unesco, 2010)</a:t>
            </a:r>
            <a:endParaRPr lang="pt-PT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3528" y="1772816"/>
            <a:ext cx="8208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accent4">
                    <a:lumMod val="50000"/>
                  </a:schemeClr>
                </a:solidFill>
              </a:rPr>
              <a:t>Inclusão – resposta à diversidade </a:t>
            </a:r>
            <a:r>
              <a:rPr lang="pt-PT" sz="2800" b="1" dirty="0">
                <a:solidFill>
                  <a:schemeClr val="accent4">
                    <a:lumMod val="50000"/>
                  </a:schemeClr>
                </a:solidFill>
              </a:rPr>
              <a:t>de necessidades </a:t>
            </a:r>
            <a:r>
              <a:rPr lang="pt-PT" sz="2800" b="1" dirty="0" smtClean="0">
                <a:solidFill>
                  <a:schemeClr val="accent4">
                    <a:lumMod val="50000"/>
                  </a:schemeClr>
                </a:solidFill>
              </a:rPr>
              <a:t>de </a:t>
            </a:r>
            <a:r>
              <a:rPr lang="pt-PT" sz="2800" b="1" dirty="0">
                <a:solidFill>
                  <a:schemeClr val="accent4">
                    <a:lumMod val="50000"/>
                  </a:schemeClr>
                </a:solidFill>
              </a:rPr>
              <a:t>todos os alunos, através </a:t>
            </a:r>
            <a:r>
              <a:rPr lang="pt-PT" sz="2800" b="1" dirty="0" smtClean="0">
                <a:solidFill>
                  <a:schemeClr val="accent4">
                    <a:lumMod val="50000"/>
                  </a:schemeClr>
                </a:solidFill>
              </a:rPr>
              <a:t>da </a:t>
            </a:r>
            <a:r>
              <a:rPr lang="pt-PT" sz="2800" b="1" u="sng" dirty="0">
                <a:solidFill>
                  <a:schemeClr val="accent4">
                    <a:lumMod val="50000"/>
                  </a:schemeClr>
                </a:solidFill>
              </a:rPr>
              <a:t>participação</a:t>
            </a:r>
            <a:r>
              <a:rPr lang="pt-PT" sz="28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pt-PT" sz="2800" b="1" dirty="0" smtClean="0">
                <a:solidFill>
                  <a:schemeClr val="accent4">
                    <a:lumMod val="50000"/>
                  </a:schemeClr>
                </a:solidFill>
              </a:rPr>
              <a:t>nas aprendizagens, culturas </a:t>
            </a:r>
            <a:r>
              <a:rPr lang="pt-PT" sz="2800" b="1" dirty="0">
                <a:solidFill>
                  <a:schemeClr val="accent4">
                    <a:lumMod val="50000"/>
                  </a:schemeClr>
                </a:solidFill>
              </a:rPr>
              <a:t>e</a:t>
            </a:r>
            <a:br>
              <a:rPr lang="pt-PT" sz="28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pt-PT" sz="2800" b="1" dirty="0" smtClean="0">
                <a:solidFill>
                  <a:schemeClr val="accent4">
                    <a:lumMod val="50000"/>
                  </a:schemeClr>
                </a:solidFill>
              </a:rPr>
              <a:t>comunidades, reduzindo a </a:t>
            </a:r>
            <a:r>
              <a:rPr lang="pt-PT" sz="2800" b="1" dirty="0">
                <a:solidFill>
                  <a:schemeClr val="accent4">
                    <a:lumMod val="50000"/>
                  </a:schemeClr>
                </a:solidFill>
              </a:rPr>
              <a:t>exclusão </a:t>
            </a:r>
            <a:r>
              <a:rPr lang="pt-PT" sz="2800" b="1" dirty="0" smtClean="0">
                <a:solidFill>
                  <a:schemeClr val="accent4">
                    <a:lumMod val="50000"/>
                  </a:schemeClr>
                </a:solidFill>
              </a:rPr>
              <a:t>da </a:t>
            </a:r>
            <a:r>
              <a:rPr lang="pt-PT" sz="2800" b="1" dirty="0">
                <a:solidFill>
                  <a:schemeClr val="accent4">
                    <a:lumMod val="50000"/>
                  </a:schemeClr>
                </a:solidFill>
              </a:rPr>
              <a:t>e dentro da educação. </a:t>
            </a:r>
            <a:r>
              <a:rPr lang="pt-PT" sz="2800" b="1" dirty="0" smtClean="0">
                <a:solidFill>
                  <a:schemeClr val="accent4">
                    <a:lumMod val="50000"/>
                  </a:schemeClr>
                </a:solidFill>
              </a:rPr>
              <a:t>(Unesco, 2010)</a:t>
            </a:r>
            <a:endParaRPr lang="pt-PT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3528" y="4293096"/>
            <a:ext cx="8640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accent6">
                    <a:lumMod val="50000"/>
                  </a:schemeClr>
                </a:solidFill>
              </a:rPr>
              <a:t>PARTICIPAÇÃO COMO CRITÉRIO ESSENCIAL DE INCLUSÃO</a:t>
            </a:r>
            <a:endParaRPr lang="pt-PT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5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733256"/>
            <a:ext cx="9144000" cy="1124744"/>
          </a:xfrm>
          <a:prstGeom prst="rect">
            <a:avLst/>
          </a:prstGeom>
          <a:solidFill>
            <a:srgbClr val="B71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PT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2" y="5783421"/>
            <a:ext cx="2520280" cy="10299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16824" y="5403924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PT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José Morgado </a:t>
            </a:r>
            <a:r>
              <a:rPr lang="pt-PT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. </a:t>
            </a:r>
            <a:r>
              <a:rPr lang="pt-PT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2015</a:t>
            </a:r>
            <a:endParaRPr lang="pt-PT" sz="1600" dirty="0">
              <a:solidFill>
                <a:prstClr val="black">
                  <a:lumMod val="75000"/>
                  <a:lumOff val="25000"/>
                </a:prstClr>
              </a:solidFill>
              <a:latin typeface="Georgia" pitchFamily="18" charset="0"/>
              <a:ea typeface="Lucida Grande" pitchFamily="2" charset="0"/>
              <a:cs typeface="Lucida Grande" pitchFamily="2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67544" y="1124744"/>
            <a:ext cx="8280400" cy="33877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PT" sz="3600" dirty="0" smtClean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A </a:t>
            </a:r>
            <a:r>
              <a:rPr lang="pt-PT" sz="3600" dirty="0">
                <a:solidFill>
                  <a:schemeClr val="accent5">
                    <a:lumMod val="50000"/>
                  </a:schemeClr>
                </a:solidFill>
              </a:rPr>
              <a:t>educação inclusiva decorre do </a:t>
            </a:r>
            <a:r>
              <a:rPr lang="pt-PT" sz="3600" b="1" u="sng" dirty="0">
                <a:solidFill>
                  <a:schemeClr val="accent5">
                    <a:lumMod val="50000"/>
                  </a:schemeClr>
                </a:solidFill>
              </a:rPr>
              <a:t>direito à educação de qualidade</a:t>
            </a:r>
            <a:r>
              <a:rPr lang="pt-PT" sz="3600" dirty="0">
                <a:solidFill>
                  <a:schemeClr val="accent5">
                    <a:lumMod val="50000"/>
                  </a:schemeClr>
                </a:solidFill>
              </a:rPr>
              <a:t> de </a:t>
            </a:r>
            <a:r>
              <a:rPr lang="pt-PT" sz="3600" b="1" u="sng" dirty="0">
                <a:solidFill>
                  <a:schemeClr val="accent5">
                    <a:lumMod val="50000"/>
                  </a:schemeClr>
                </a:solidFill>
              </a:rPr>
              <a:t>todos</a:t>
            </a:r>
            <a:r>
              <a:rPr lang="pt-PT" sz="3600" dirty="0">
                <a:solidFill>
                  <a:schemeClr val="accent5">
                    <a:lumMod val="50000"/>
                  </a:schemeClr>
                </a:solidFill>
              </a:rPr>
              <a:t> os alunos – não se trata de uma opção científica ou de um conjunto de procedimentos de natureza técnica ou pedagógica</a:t>
            </a:r>
          </a:p>
        </p:txBody>
      </p:sp>
    </p:spTree>
    <p:extLst>
      <p:ext uri="{BB962C8B-B14F-4D97-AF65-F5344CB8AC3E}">
        <p14:creationId xmlns:p14="http://schemas.microsoft.com/office/powerpoint/2010/main" val="30065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733256"/>
            <a:ext cx="9144000" cy="1124744"/>
          </a:xfrm>
          <a:prstGeom prst="rect">
            <a:avLst/>
          </a:prstGeom>
          <a:solidFill>
            <a:srgbClr val="B71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PT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2" y="5783421"/>
            <a:ext cx="2520280" cy="10299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16824" y="5403924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PT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José Morgado </a:t>
            </a:r>
            <a:r>
              <a:rPr lang="pt-PT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. </a:t>
            </a:r>
            <a:r>
              <a:rPr lang="pt-PT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2015</a:t>
            </a:r>
            <a:endParaRPr lang="pt-PT" sz="1600" dirty="0">
              <a:solidFill>
                <a:prstClr val="black">
                  <a:lumMod val="75000"/>
                  <a:lumOff val="25000"/>
                </a:prstClr>
              </a:solidFill>
              <a:latin typeface="Georgia" pitchFamily="18" charset="0"/>
              <a:ea typeface="Lucida Grande" pitchFamily="2" charset="0"/>
              <a:cs typeface="Lucida Grande" pitchFamily="2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95536" y="2348880"/>
            <a:ext cx="8569325" cy="17541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PT" sz="2800" b="1" dirty="0">
                <a:solidFill>
                  <a:schemeClr val="accent5">
                    <a:lumMod val="50000"/>
                  </a:schemeClr>
                </a:solidFill>
              </a:rPr>
              <a:t>Programas e práticas ineficazes geram equívocos e produzem fracasso e frustração em alunos, famílias e profissionais </a:t>
            </a:r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(alunos integrados, “entregados” ou entregues a si próprios)</a:t>
            </a:r>
            <a:endParaRPr lang="pt-PT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620688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chemeClr val="accent5">
                    <a:lumMod val="50000"/>
                  </a:schemeClr>
                </a:solidFill>
              </a:rPr>
              <a:t>A EXIGÊNCIA ÉTICA DA QUALIDADE</a:t>
            </a:r>
            <a:endParaRPr lang="pt-PT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5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733256"/>
            <a:ext cx="9144000" cy="1124744"/>
          </a:xfrm>
          <a:prstGeom prst="rect">
            <a:avLst/>
          </a:prstGeom>
          <a:solidFill>
            <a:srgbClr val="B71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PT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2" y="5783421"/>
            <a:ext cx="2520280" cy="10299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16824" y="5403924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PT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José Morgado </a:t>
            </a:r>
            <a:r>
              <a:rPr lang="pt-PT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. </a:t>
            </a:r>
            <a:r>
              <a:rPr lang="pt-PT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2015</a:t>
            </a:r>
            <a:endParaRPr lang="pt-PT" sz="1600" dirty="0">
              <a:solidFill>
                <a:prstClr val="black">
                  <a:lumMod val="75000"/>
                  <a:lumOff val="25000"/>
                </a:prstClr>
              </a:solidFill>
              <a:latin typeface="Georgia" pitchFamily="18" charset="0"/>
              <a:ea typeface="Lucida Grande" pitchFamily="2" charset="0"/>
              <a:cs typeface="Lucida Grande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5816" y="764704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chemeClr val="accent5">
                    <a:lumMod val="75000"/>
                  </a:schemeClr>
                </a:solidFill>
              </a:rPr>
              <a:t>A EDUCAÇÃO</a:t>
            </a:r>
            <a:endParaRPr lang="pt-PT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1844824"/>
            <a:ext cx="67687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pt-PT" sz="3200" b="1" dirty="0" smtClean="0">
                <a:solidFill>
                  <a:schemeClr val="accent5">
                    <a:lumMod val="50000"/>
                  </a:schemeClr>
                </a:solidFill>
              </a:rPr>
              <a:t> QUALIFICAÇÃO</a:t>
            </a:r>
          </a:p>
          <a:p>
            <a:pPr>
              <a:buFontTx/>
              <a:buChar char="-"/>
            </a:pPr>
            <a:endParaRPr lang="pt-PT" sz="3200" b="1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pt-PT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pt-PT" sz="3200" b="1" dirty="0" smtClean="0">
                <a:solidFill>
                  <a:schemeClr val="accent5">
                    <a:lumMod val="50000"/>
                  </a:schemeClr>
                </a:solidFill>
              </a:rPr>
              <a:t>SOCIALIZAÇÃO</a:t>
            </a:r>
          </a:p>
          <a:p>
            <a:pPr>
              <a:buFontTx/>
              <a:buChar char="-"/>
            </a:pPr>
            <a:endParaRPr lang="pt-PT" sz="3200" b="1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pt-PT" sz="3200" b="1" dirty="0" smtClean="0">
                <a:solidFill>
                  <a:schemeClr val="accent5">
                    <a:lumMod val="50000"/>
                  </a:schemeClr>
                </a:solidFill>
              </a:rPr>
              <a:t> CONSTRUÇÃO PESSOAL (AUTONOMIA)</a:t>
            </a:r>
            <a:endParaRPr lang="pt-PT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5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733256"/>
            <a:ext cx="9144000" cy="1124744"/>
          </a:xfrm>
          <a:prstGeom prst="rect">
            <a:avLst/>
          </a:prstGeom>
          <a:solidFill>
            <a:srgbClr val="B71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PT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2" y="5783421"/>
            <a:ext cx="2520280" cy="10299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16824" y="5403924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PT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José Morgado </a:t>
            </a:r>
            <a:r>
              <a:rPr lang="pt-PT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. </a:t>
            </a:r>
            <a:r>
              <a:rPr lang="pt-PT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2015</a:t>
            </a:r>
            <a:endParaRPr lang="pt-PT" sz="1600" dirty="0">
              <a:solidFill>
                <a:prstClr val="black">
                  <a:lumMod val="75000"/>
                  <a:lumOff val="25000"/>
                </a:prstClr>
              </a:solidFill>
              <a:latin typeface="Georgia" pitchFamily="18" charset="0"/>
              <a:ea typeface="Lucida Grande" pitchFamily="2" charset="0"/>
              <a:cs typeface="Lucida Grande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188640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accent5">
                    <a:lumMod val="75000"/>
                  </a:schemeClr>
                </a:solidFill>
              </a:rPr>
              <a:t>O DECLÍNIO DA EDUCAÇÃO – A SOBERANIA DA APRENDIZAGEM</a:t>
            </a:r>
            <a:endParaRPr lang="pt-PT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1484784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accent1">
                    <a:lumMod val="50000"/>
                  </a:schemeClr>
                </a:solidFill>
              </a:rPr>
              <a:t>“EDUCATION”  </a:t>
            </a:r>
            <a:endParaRPr lang="pt-PT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491880" y="1638382"/>
            <a:ext cx="97840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800" b="1"/>
          </a:p>
        </p:txBody>
      </p:sp>
      <p:sp>
        <p:nvSpPr>
          <p:cNvPr id="13" name="TextBox 12"/>
          <p:cNvSpPr txBox="1"/>
          <p:nvPr/>
        </p:nvSpPr>
        <p:spPr>
          <a:xfrm>
            <a:off x="5148064" y="1484784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accent1">
                    <a:lumMod val="50000"/>
                  </a:schemeClr>
                </a:solidFill>
              </a:rPr>
              <a:t>“LEARNIFICATION”</a:t>
            </a:r>
            <a:endParaRPr lang="pt-PT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536" y="2492896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accent6">
                    <a:lumMod val="50000"/>
                  </a:schemeClr>
                </a:solidFill>
              </a:rPr>
              <a:t>A SOBREVALORIZAÇÃO DO RESULTADO EM DETRIMENTO DO PROCESSO</a:t>
            </a:r>
            <a:endParaRPr lang="pt-PT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4221088"/>
            <a:ext cx="2880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/>
              <a:t>Educação permanente </a:t>
            </a:r>
            <a:endParaRPr lang="pt-PT" sz="2800" b="1" dirty="0"/>
          </a:p>
        </p:txBody>
      </p:sp>
      <p:sp>
        <p:nvSpPr>
          <p:cNvPr id="16" name="Right Arrow 15"/>
          <p:cNvSpPr/>
          <p:nvPr/>
        </p:nvSpPr>
        <p:spPr>
          <a:xfrm>
            <a:off x="3995936" y="4509120"/>
            <a:ext cx="50405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800" b="1"/>
          </a:p>
        </p:txBody>
      </p:sp>
      <p:sp>
        <p:nvSpPr>
          <p:cNvPr id="17" name="TextBox 16"/>
          <p:cNvSpPr txBox="1"/>
          <p:nvPr/>
        </p:nvSpPr>
        <p:spPr>
          <a:xfrm>
            <a:off x="5076056" y="4149080"/>
            <a:ext cx="3384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/>
              <a:t>Aprendizagem ao longo da vida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30065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733256"/>
            <a:ext cx="9144000" cy="1124744"/>
          </a:xfrm>
          <a:prstGeom prst="rect">
            <a:avLst/>
          </a:prstGeom>
          <a:solidFill>
            <a:srgbClr val="B71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PT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2" y="5783421"/>
            <a:ext cx="2520280" cy="10299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16824" y="5403924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PT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José Morgado </a:t>
            </a:r>
            <a:r>
              <a:rPr lang="pt-PT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. </a:t>
            </a:r>
            <a:r>
              <a:rPr lang="pt-PT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2015</a:t>
            </a:r>
            <a:endParaRPr lang="pt-PT" sz="1600" dirty="0">
              <a:solidFill>
                <a:prstClr val="black">
                  <a:lumMod val="75000"/>
                  <a:lumOff val="25000"/>
                </a:prstClr>
              </a:solidFill>
              <a:latin typeface="Georgia" pitchFamily="18" charset="0"/>
              <a:ea typeface="Lucida Grande" pitchFamily="2" charset="0"/>
              <a:cs typeface="Lucida Grande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620688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chemeClr val="accent6">
                    <a:lumMod val="50000"/>
                  </a:schemeClr>
                </a:solidFill>
              </a:rPr>
              <a:t> A OBSESSÃO COM A MEDIDA</a:t>
            </a:r>
            <a:endParaRPr lang="pt-PT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2132856"/>
            <a:ext cx="792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chemeClr val="accent3">
                    <a:lumMod val="50000"/>
                  </a:schemeClr>
                </a:solidFill>
              </a:rPr>
              <a:t>Valorizamos o que medimos ou medimos o que valorizamos - rankings </a:t>
            </a:r>
            <a:endParaRPr lang="pt-PT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4077072"/>
            <a:ext cx="820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accent1">
                    <a:lumMod val="50000"/>
                  </a:schemeClr>
                </a:solidFill>
              </a:rPr>
              <a:t>Os riscos da exclusão – “darwinismo” social e educativo</a:t>
            </a:r>
            <a:endParaRPr lang="pt-PT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5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733256"/>
            <a:ext cx="9144000" cy="1124744"/>
          </a:xfrm>
          <a:prstGeom prst="rect">
            <a:avLst/>
          </a:prstGeom>
          <a:solidFill>
            <a:srgbClr val="B71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PT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2" y="5783421"/>
            <a:ext cx="2520280" cy="10299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16824" y="5403924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PT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José Morgado </a:t>
            </a:r>
            <a:r>
              <a:rPr lang="pt-PT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. </a:t>
            </a:r>
            <a:r>
              <a:rPr lang="pt-PT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2015</a:t>
            </a:r>
            <a:endParaRPr lang="pt-PT" sz="1600" dirty="0">
              <a:solidFill>
                <a:prstClr val="black">
                  <a:lumMod val="75000"/>
                  <a:lumOff val="25000"/>
                </a:prstClr>
              </a:solidFill>
              <a:latin typeface="Georgia" pitchFamily="18" charset="0"/>
              <a:ea typeface="Lucida Grande" pitchFamily="2" charset="0"/>
              <a:cs typeface="Lucida Grande" pitchFamily="2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467544" y="3356992"/>
            <a:ext cx="7921625" cy="184665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PT" sz="3600" b="1" dirty="0">
                <a:solidFill>
                  <a:schemeClr val="accent5">
                    <a:lumMod val="50000"/>
                  </a:schemeClr>
                </a:solidFill>
              </a:rPr>
              <a:t>ELEGIBILIDADE DO </a:t>
            </a:r>
            <a:r>
              <a:rPr lang="pt-PT" sz="3600" b="1" u="sng" dirty="0">
                <a:solidFill>
                  <a:schemeClr val="accent5">
                    <a:lumMod val="50000"/>
                  </a:schemeClr>
                </a:solidFill>
              </a:rPr>
              <a:t>ALUNO</a:t>
            </a:r>
            <a:r>
              <a:rPr lang="pt-PT" sz="3600" b="1" dirty="0">
                <a:solidFill>
                  <a:schemeClr val="accent5">
                    <a:lumMod val="50000"/>
                  </a:schemeClr>
                </a:solidFill>
              </a:rPr>
              <a:t> OU ELEGIBILIDADE DA </a:t>
            </a:r>
            <a:r>
              <a:rPr lang="pt-PT" sz="3600" b="1" u="sng" dirty="0">
                <a:solidFill>
                  <a:schemeClr val="accent5">
                    <a:lumMod val="50000"/>
                  </a:schemeClr>
                </a:solidFill>
              </a:rPr>
              <a:t>RESPOSTA</a:t>
            </a:r>
            <a:r>
              <a:rPr lang="pt-PT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pt-PT" sz="3600" b="1" dirty="0" smtClean="0">
                <a:solidFill>
                  <a:schemeClr val="accent5">
                    <a:lumMod val="50000"/>
                  </a:schemeClr>
                </a:solidFill>
              </a:rPr>
              <a:t>?</a:t>
            </a:r>
            <a:endParaRPr lang="pt-PT" sz="2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spcBef>
                <a:spcPct val="50000"/>
              </a:spcBef>
              <a:defRPr/>
            </a:pPr>
            <a:r>
              <a:rPr lang="pt-PT" sz="2800" b="1" dirty="0" smtClean="0">
                <a:solidFill>
                  <a:schemeClr val="accent5">
                    <a:lumMod val="50000"/>
                  </a:schemeClr>
                </a:solidFill>
              </a:rPr>
              <a:t>Currículo - Participação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3528" y="332656"/>
            <a:ext cx="8569325" cy="255454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PT" sz="3200" b="1" dirty="0" smtClean="0">
                <a:solidFill>
                  <a:srgbClr val="800000"/>
                </a:solidFill>
              </a:rPr>
              <a:t>As </a:t>
            </a:r>
            <a:r>
              <a:rPr lang="pt-PT" sz="3200" b="1" dirty="0">
                <a:solidFill>
                  <a:srgbClr val="800000"/>
                </a:solidFill>
              </a:rPr>
              <a:t>dificuldades educativas definem-se num quadro de relação entre as experiências, capacidades, dificuldades e competências do aluno e aquilo que a escola lhe oferece e/ou solicita</a:t>
            </a:r>
          </a:p>
        </p:txBody>
      </p:sp>
    </p:spTree>
    <p:extLst>
      <p:ext uri="{BB962C8B-B14F-4D97-AF65-F5344CB8AC3E}">
        <p14:creationId xmlns:p14="http://schemas.microsoft.com/office/powerpoint/2010/main" val="30065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733256"/>
            <a:ext cx="9144000" cy="1124744"/>
          </a:xfrm>
          <a:prstGeom prst="rect">
            <a:avLst/>
          </a:prstGeom>
          <a:solidFill>
            <a:srgbClr val="B71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2" y="5783421"/>
            <a:ext cx="2520280" cy="10299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16824" y="5403924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José Morgado </a:t>
            </a:r>
            <a:r>
              <a:rPr lang="pt-PT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. </a:t>
            </a:r>
            <a:r>
              <a:rPr lang="pt-PT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2015</a:t>
            </a:r>
            <a:endParaRPr lang="pt-PT" sz="1600" dirty="0">
              <a:solidFill>
                <a:prstClr val="black">
                  <a:lumMod val="75000"/>
                  <a:lumOff val="25000"/>
                </a:prstClr>
              </a:solidFill>
              <a:latin typeface="Georgia" pitchFamily="18" charset="0"/>
              <a:ea typeface="Lucida Grande" pitchFamily="2" charset="0"/>
              <a:cs typeface="Lucida Grande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9592" y="1556792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</a:rPr>
              <a:t>Qualidade</a:t>
            </a:r>
            <a:endParaRPr lang="pt-PT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3608" y="3356992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</a:rPr>
              <a:t>Inclusão</a:t>
            </a:r>
            <a:endParaRPr lang="pt-PT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203848" y="1124744"/>
            <a:ext cx="0" cy="338437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563888" y="620688"/>
            <a:ext cx="2160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accent6">
                    <a:lumMod val="50000"/>
                  </a:schemeClr>
                </a:solidFill>
              </a:rPr>
              <a:t>Valores e Conceitos</a:t>
            </a:r>
            <a:endParaRPr lang="pt-PT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35896" y="2132856"/>
            <a:ext cx="2206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accent6">
                    <a:lumMod val="50000"/>
                  </a:schemeClr>
                </a:solidFill>
              </a:rPr>
              <a:t>Autonomia</a:t>
            </a:r>
            <a:endParaRPr lang="pt-PT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35896" y="3164583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accent6">
                    <a:lumMod val="50000"/>
                  </a:schemeClr>
                </a:solidFill>
              </a:rPr>
              <a:t>Cooperação</a:t>
            </a:r>
            <a:endParaRPr lang="pt-PT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63888" y="4149080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accent6">
                    <a:lumMod val="50000"/>
                  </a:schemeClr>
                </a:solidFill>
              </a:rPr>
              <a:t>Diferenciação</a:t>
            </a:r>
            <a:endParaRPr lang="pt-PT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6228184" y="1124744"/>
            <a:ext cx="0" cy="324036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372200" y="1628800"/>
            <a:ext cx="26642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accent2">
                    <a:lumMod val="50000"/>
                  </a:schemeClr>
                </a:solidFill>
              </a:rPr>
              <a:t>Currículos</a:t>
            </a:r>
          </a:p>
          <a:p>
            <a:r>
              <a:rPr lang="pt-PT" sz="2800" b="1" dirty="0" smtClean="0">
                <a:solidFill>
                  <a:schemeClr val="accent2">
                    <a:lumMod val="50000"/>
                  </a:schemeClr>
                </a:solidFill>
              </a:rPr>
              <a:t>(Organização, natureza e conteúdos)</a:t>
            </a:r>
            <a:endParaRPr lang="pt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76256" y="4293096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tx2">
                    <a:lumMod val="75000"/>
                  </a:schemeClr>
                </a:solidFill>
              </a:rPr>
              <a:t>Avaliação</a:t>
            </a:r>
            <a:endParaRPr lang="pt-PT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1619672" y="2924944"/>
            <a:ext cx="484632" cy="4023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Down Arrow 22"/>
          <p:cNvSpPr/>
          <p:nvPr/>
        </p:nvSpPr>
        <p:spPr>
          <a:xfrm rot="10800000">
            <a:off x="1619672" y="2060848"/>
            <a:ext cx="4846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0881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733256"/>
            <a:ext cx="9144000" cy="1124744"/>
          </a:xfrm>
          <a:prstGeom prst="rect">
            <a:avLst/>
          </a:prstGeom>
          <a:solidFill>
            <a:srgbClr val="B71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PT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2" y="5783421"/>
            <a:ext cx="2520280" cy="10299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16824" y="5403924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PT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José Morgado </a:t>
            </a:r>
            <a:r>
              <a:rPr lang="pt-PT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. </a:t>
            </a:r>
            <a:r>
              <a:rPr lang="pt-PT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2015</a:t>
            </a:r>
            <a:endParaRPr lang="pt-PT" sz="1600" dirty="0">
              <a:solidFill>
                <a:prstClr val="black">
                  <a:lumMod val="75000"/>
                  <a:lumOff val="25000"/>
                </a:prstClr>
              </a:solidFill>
              <a:latin typeface="Georgia" pitchFamily="18" charset="0"/>
              <a:ea typeface="Lucida Grande" pitchFamily="2" charset="0"/>
              <a:cs typeface="Lucida Grande" pitchFamily="2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403648" y="188640"/>
            <a:ext cx="6264275" cy="120032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PT" sz="3600" b="1" dirty="0" smtClean="0">
                <a:solidFill>
                  <a:schemeClr val="accent4">
                    <a:lumMod val="50000"/>
                  </a:schemeClr>
                </a:solidFill>
              </a:rPr>
              <a:t>ORGANIZAÇÃO DA INTERVENÇÃO</a:t>
            </a:r>
            <a:endParaRPr lang="pt-PT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331640" y="1988840"/>
            <a:ext cx="4249737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PT" sz="4400" b="1" dirty="0" smtClean="0">
                <a:solidFill>
                  <a:schemeClr val="accent2">
                    <a:lumMod val="50000"/>
                  </a:schemeClr>
                </a:solidFill>
                <a:sym typeface="Wingdings" pitchFamily="2" charset="2"/>
              </a:rPr>
              <a:t>. </a:t>
            </a:r>
            <a:r>
              <a:rPr lang="pt-PT" sz="3200" b="1" dirty="0" smtClean="0">
                <a:solidFill>
                  <a:schemeClr val="accent2">
                    <a:lumMod val="50000"/>
                  </a:schemeClr>
                </a:solidFill>
              </a:rPr>
              <a:t>AVALIAÇÃO</a:t>
            </a:r>
            <a:endParaRPr lang="pt-PT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331640" y="3068340"/>
            <a:ext cx="4392612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PT" sz="4400" b="1" dirty="0" smtClean="0">
                <a:solidFill>
                  <a:schemeClr val="accent2">
                    <a:lumMod val="50000"/>
                  </a:schemeClr>
                </a:solidFill>
                <a:sym typeface="Wingdings" pitchFamily="2" charset="2"/>
              </a:rPr>
              <a:t>. </a:t>
            </a:r>
            <a:r>
              <a:rPr lang="pt-PT" sz="3200" b="1" dirty="0" smtClean="0">
                <a:solidFill>
                  <a:schemeClr val="accent2">
                    <a:lumMod val="50000"/>
                  </a:schemeClr>
                </a:solidFill>
              </a:rPr>
              <a:t>PLANEAMENTO</a:t>
            </a:r>
            <a:endParaRPr lang="pt-PT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1331640" y="4149428"/>
            <a:ext cx="6337300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PT" sz="4400" b="1" dirty="0" smtClean="0">
                <a:solidFill>
                  <a:schemeClr val="accent2">
                    <a:lumMod val="50000"/>
                  </a:schemeClr>
                </a:solidFill>
                <a:sym typeface="Wingdings" pitchFamily="2" charset="2"/>
              </a:rPr>
              <a:t>. </a:t>
            </a:r>
            <a:r>
              <a:rPr lang="pt-PT" sz="3200" b="1" dirty="0" smtClean="0">
                <a:solidFill>
                  <a:schemeClr val="accent2">
                    <a:lumMod val="50000"/>
                  </a:schemeClr>
                </a:solidFill>
              </a:rPr>
              <a:t>INTERVENÇÃO </a:t>
            </a:r>
            <a:r>
              <a:rPr lang="pt-PT" sz="3200" b="1" dirty="0">
                <a:solidFill>
                  <a:schemeClr val="accent2">
                    <a:lumMod val="50000"/>
                  </a:schemeClr>
                </a:solidFill>
              </a:rPr>
              <a:t>REGULADA</a:t>
            </a:r>
          </a:p>
        </p:txBody>
      </p:sp>
    </p:spTree>
    <p:extLst>
      <p:ext uri="{BB962C8B-B14F-4D97-AF65-F5344CB8AC3E}">
        <p14:creationId xmlns:p14="http://schemas.microsoft.com/office/powerpoint/2010/main" val="30065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733256"/>
            <a:ext cx="9144000" cy="1124744"/>
          </a:xfrm>
          <a:prstGeom prst="rect">
            <a:avLst/>
          </a:prstGeom>
          <a:solidFill>
            <a:srgbClr val="B71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pt-PT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2" y="5783421"/>
            <a:ext cx="2520280" cy="10299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16824" y="5403924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pt-PT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José Morgado </a:t>
            </a:r>
            <a:r>
              <a:rPr lang="pt-PT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. </a:t>
            </a:r>
            <a:r>
              <a:rPr lang="pt-PT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Georgia" pitchFamily="18" charset="0"/>
                <a:ea typeface="Lucida Grande" pitchFamily="2" charset="0"/>
                <a:cs typeface="Lucida Grande" pitchFamily="2" charset="0"/>
              </a:rPr>
              <a:t>2015</a:t>
            </a:r>
            <a:endParaRPr lang="pt-PT" sz="1600" dirty="0">
              <a:solidFill>
                <a:prstClr val="black">
                  <a:lumMod val="75000"/>
                  <a:lumOff val="25000"/>
                </a:prstClr>
              </a:solidFill>
              <a:latin typeface="Georgia" pitchFamily="18" charset="0"/>
              <a:ea typeface="Lucida Grande" pitchFamily="2" charset="0"/>
              <a:cs typeface="Lucida Grande" pitchFamily="2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258987" y="2853209"/>
            <a:ext cx="6781800" cy="11604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2800" b="1">
                <a:solidFill>
                  <a:srgbClr val="002060"/>
                </a:solidFill>
              </a:rPr>
              <a:t>jmorgado@ispa.pt</a:t>
            </a:r>
          </a:p>
          <a:p>
            <a:pPr algn="ctr">
              <a:spcBef>
                <a:spcPct val="50000"/>
              </a:spcBef>
            </a:pPr>
            <a:r>
              <a:rPr lang="pt-PT" sz="2800" b="1">
                <a:solidFill>
                  <a:srgbClr val="002060"/>
                </a:solidFill>
              </a:rPr>
              <a:t>http://atentainquietude.blogspot.com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1979712" y="1484784"/>
            <a:ext cx="5329237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PT" sz="3600" b="1" i="1">
                <a:solidFill>
                  <a:schemeClr val="accent2">
                    <a:lumMod val="50000"/>
                  </a:schemeClr>
                </a:solidFill>
              </a:rPr>
              <a:t>Obrigado pela atenção</a:t>
            </a:r>
          </a:p>
        </p:txBody>
      </p:sp>
    </p:spTree>
    <p:extLst>
      <p:ext uri="{BB962C8B-B14F-4D97-AF65-F5344CB8AC3E}">
        <p14:creationId xmlns:p14="http://schemas.microsoft.com/office/powerpoint/2010/main" val="30065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326</Words>
  <Application>Microsoft Office PowerPoint</Application>
  <PresentationFormat>Apresentação no Ecrã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12</vt:i4>
      </vt:variant>
    </vt:vector>
  </HeadingPairs>
  <TitlesOfParts>
    <vt:vector size="13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José Morgado</dc:creator>
  <cp:lastModifiedBy>JPGO</cp:lastModifiedBy>
  <cp:revision>54</cp:revision>
  <dcterms:created xsi:type="dcterms:W3CDTF">2010-02-03T23:38:59Z</dcterms:created>
  <dcterms:modified xsi:type="dcterms:W3CDTF">2015-05-18T22:41:48Z</dcterms:modified>
</cp:coreProperties>
</file>