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8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57" r:id="rId1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58" d="100"/>
          <a:sy n="58" d="100"/>
        </p:scale>
        <p:origin x="-846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3D0B7-BCB7-428B-A5DE-DA6269CBE690}" type="datetimeFigureOut">
              <a:rPr lang="pt-PT" smtClean="0"/>
              <a:pPr/>
              <a:t>18-05-2015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994BD-27A0-4411-8D82-8AD9992A229E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04181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3D0B7-BCB7-428B-A5DE-DA6269CBE690}" type="datetimeFigureOut">
              <a:rPr lang="pt-PT" smtClean="0"/>
              <a:pPr/>
              <a:t>18-05-2015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994BD-27A0-4411-8D82-8AD9992A229E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86041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3D0B7-BCB7-428B-A5DE-DA6269CBE690}" type="datetimeFigureOut">
              <a:rPr lang="pt-PT" smtClean="0"/>
              <a:pPr/>
              <a:t>18-05-2015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994BD-27A0-4411-8D82-8AD9992A229E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74985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3D0B7-BCB7-428B-A5DE-DA6269CBE690}" type="datetimeFigureOut">
              <a:rPr lang="pt-PT" smtClean="0"/>
              <a:pPr/>
              <a:t>18-05-2015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994BD-27A0-4411-8D82-8AD9992A229E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09390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3D0B7-BCB7-428B-A5DE-DA6269CBE690}" type="datetimeFigureOut">
              <a:rPr lang="pt-PT" smtClean="0"/>
              <a:pPr/>
              <a:t>18-05-2015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994BD-27A0-4411-8D82-8AD9992A229E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79766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3D0B7-BCB7-428B-A5DE-DA6269CBE690}" type="datetimeFigureOut">
              <a:rPr lang="pt-PT" smtClean="0"/>
              <a:pPr/>
              <a:t>18-05-2015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994BD-27A0-4411-8D82-8AD9992A229E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39140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3D0B7-BCB7-428B-A5DE-DA6269CBE690}" type="datetimeFigureOut">
              <a:rPr lang="pt-PT" smtClean="0"/>
              <a:pPr/>
              <a:t>18-05-2015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994BD-27A0-4411-8D82-8AD9992A229E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42083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3D0B7-BCB7-428B-A5DE-DA6269CBE690}" type="datetimeFigureOut">
              <a:rPr lang="pt-PT" smtClean="0"/>
              <a:pPr/>
              <a:t>18-05-2015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994BD-27A0-4411-8D82-8AD9992A229E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3409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3D0B7-BCB7-428B-A5DE-DA6269CBE690}" type="datetimeFigureOut">
              <a:rPr lang="pt-PT" smtClean="0"/>
              <a:pPr/>
              <a:t>18-05-2015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994BD-27A0-4411-8D82-8AD9992A229E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04367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3D0B7-BCB7-428B-A5DE-DA6269CBE690}" type="datetimeFigureOut">
              <a:rPr lang="pt-PT" smtClean="0"/>
              <a:pPr/>
              <a:t>18-05-2015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994BD-27A0-4411-8D82-8AD9992A229E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55334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3D0B7-BCB7-428B-A5DE-DA6269CBE690}" type="datetimeFigureOut">
              <a:rPr lang="pt-PT" smtClean="0"/>
              <a:pPr/>
              <a:t>18-05-2015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994BD-27A0-4411-8D82-8AD9992A229E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9322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3D0B7-BCB7-428B-A5DE-DA6269CBE690}" type="datetimeFigureOut">
              <a:rPr lang="pt-PT" smtClean="0"/>
              <a:pPr/>
              <a:t>18-05-2015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994BD-27A0-4411-8D82-8AD9992A229E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239280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lideshare.net/jcoloa" TargetMode="External"/><Relationship Id="rId4" Type="http://schemas.openxmlformats.org/officeDocument/2006/relationships/hyperlink" Target="https://www.facebook.com/groups/244591468914345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80673" y="-99392"/>
            <a:ext cx="430887" cy="4133699"/>
          </a:xfrm>
          <a:prstGeom prst="rect">
            <a:avLst/>
          </a:prstGeom>
          <a:noFill/>
        </p:spPr>
        <p:txBody>
          <a:bodyPr vert="vert270" lIns="0" tIns="0" rIns="0" bIns="0">
            <a:spAutoFit/>
          </a:bodyPr>
          <a:lstStyle/>
          <a:p>
            <a:pPr algn="ctr">
              <a:defRPr/>
            </a:pPr>
            <a:r>
              <a:rPr lang="pt-PT" sz="2800" b="1" dirty="0">
                <a:latin typeface="Arial Narrow" panose="020B0606020202030204" pitchFamily="34" charset="0"/>
              </a:rPr>
              <a:t>Joaquim.coloa@gmail.com</a:t>
            </a:r>
          </a:p>
        </p:txBody>
      </p:sp>
      <p:cxnSp>
        <p:nvCxnSpPr>
          <p:cNvPr id="5" name="Conexão recta 4"/>
          <p:cNvCxnSpPr/>
          <p:nvPr/>
        </p:nvCxnSpPr>
        <p:spPr>
          <a:xfrm>
            <a:off x="755576" y="430213"/>
            <a:ext cx="0" cy="60229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http://www.casadashistoriaspaularego.com/media/15799/pr0_0062_la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5540"/>
            <a:ext cx="8064896" cy="6506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755576" y="908720"/>
            <a:ext cx="828092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prstMaterial="powder"/>
          </a:bodyPr>
          <a:lstStyle/>
          <a:p>
            <a:pPr algn="ctr"/>
            <a:r>
              <a:rPr lang="pt-PT" sz="8000" b="1" dirty="0" smtClean="0">
                <a:ln w="25400">
                  <a:solidFill>
                    <a:schemeClr val="bg1"/>
                  </a:solidFill>
                </a:ln>
                <a:latin typeface="Arial Narrow" panose="020B0606020202030204" pitchFamily="34" charset="0"/>
              </a:rPr>
              <a:t>Investir no Futuro…</a:t>
            </a:r>
            <a:endParaRPr lang="pt-PT" sz="8000" b="1" dirty="0">
              <a:ln w="25400">
                <a:solidFill>
                  <a:schemeClr val="bg1"/>
                </a:solidFill>
              </a:ln>
              <a:latin typeface="Arial Narrow" panose="020B060602020203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419872" y="2435404"/>
            <a:ext cx="5976664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prstMaterial="powder"/>
          </a:bodyPr>
          <a:lstStyle/>
          <a:p>
            <a:pPr algn="ctr"/>
            <a:r>
              <a:rPr lang="pt-PT" sz="4800" b="1" dirty="0" smtClean="0">
                <a:ln w="25400">
                  <a:solidFill>
                    <a:schemeClr val="bg1"/>
                  </a:solidFill>
                </a:ln>
                <a:latin typeface="Arial Narrow" panose="020B0606020202030204" pitchFamily="34" charset="0"/>
              </a:rPr>
              <a:t>Políticas Públicas para a Educação </a:t>
            </a:r>
            <a:r>
              <a:rPr lang="pt-PT" sz="4800" b="1" dirty="0">
                <a:ln w="25400">
                  <a:solidFill>
                    <a:schemeClr val="bg1"/>
                  </a:solidFill>
                </a:ln>
                <a:latin typeface="Arial Narrow" panose="020B0606020202030204" pitchFamily="34" charset="0"/>
              </a:rPr>
              <a:t>E</a:t>
            </a:r>
            <a:r>
              <a:rPr lang="pt-PT" sz="4800" b="1" dirty="0" smtClean="0">
                <a:ln w="25400">
                  <a:solidFill>
                    <a:schemeClr val="bg1"/>
                  </a:solidFill>
                </a:ln>
                <a:latin typeface="Arial Narrow" panose="020B0606020202030204" pitchFamily="34" charset="0"/>
              </a:rPr>
              <a:t>special</a:t>
            </a:r>
            <a:endParaRPr lang="pt-PT" sz="4800" b="1" dirty="0">
              <a:ln w="25400">
                <a:solidFill>
                  <a:schemeClr val="bg1"/>
                </a:solidFill>
              </a:ln>
              <a:latin typeface="Arial Narrow" panose="020B0606020202030204" pitchFamily="34" charset="0"/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924007" y="6054387"/>
            <a:ext cx="321594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600" b="1" dirty="0" smtClean="0">
                <a:latin typeface="Arial Narrow" panose="020B0606020202030204" pitchFamily="34" charset="0"/>
              </a:rPr>
              <a:t>Ciclo de Conferências FENPROF 2015</a:t>
            </a:r>
          </a:p>
          <a:p>
            <a:r>
              <a:rPr lang="pt-PT" sz="1600" b="1" dirty="0" smtClean="0">
                <a:latin typeface="Arial Narrow" panose="020B0606020202030204" pitchFamily="34" charset="0"/>
              </a:rPr>
              <a:t>Inclusão: O grande Desafio do Futuro</a:t>
            </a:r>
          </a:p>
          <a:p>
            <a:r>
              <a:rPr lang="pt-PT" sz="1600" b="1" dirty="0">
                <a:latin typeface="Arial Narrow" panose="020B0606020202030204" pitchFamily="34" charset="0"/>
              </a:rPr>
              <a:t>Viseu 16 de maio</a:t>
            </a:r>
          </a:p>
        </p:txBody>
      </p:sp>
      <p:sp>
        <p:nvSpPr>
          <p:cNvPr id="9" name="Rectângulo 8"/>
          <p:cNvSpPr/>
          <p:nvPr/>
        </p:nvSpPr>
        <p:spPr>
          <a:xfrm>
            <a:off x="5868144" y="4449306"/>
            <a:ext cx="31967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Joaquim Colôa</a:t>
            </a:r>
            <a:endParaRPr lang="pt-PT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0" name="Rectângulo 9"/>
          <p:cNvSpPr/>
          <p:nvPr/>
        </p:nvSpPr>
        <p:spPr>
          <a:xfrm rot="16200000">
            <a:off x="335467" y="2988351"/>
            <a:ext cx="139653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100" i="1" dirty="0" smtClean="0">
                <a:latin typeface="Arial Narrow" panose="020B0606020202030204" pitchFamily="34" charset="0"/>
              </a:rPr>
              <a:t>Imagem de Paula Rego</a:t>
            </a:r>
            <a:endParaRPr lang="pt-PT" sz="1100" i="1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987651" y="5142152"/>
            <a:ext cx="2707061" cy="491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205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80673" y="-99392"/>
            <a:ext cx="430887" cy="4133699"/>
          </a:xfrm>
          <a:prstGeom prst="rect">
            <a:avLst/>
          </a:prstGeom>
          <a:noFill/>
        </p:spPr>
        <p:txBody>
          <a:bodyPr vert="vert270" lIns="0" tIns="0" rIns="0" bIns="0">
            <a:spAutoFit/>
          </a:bodyPr>
          <a:lstStyle/>
          <a:p>
            <a:pPr algn="ctr">
              <a:defRPr/>
            </a:pPr>
            <a:r>
              <a:rPr lang="pt-PT" sz="2800" b="1" dirty="0">
                <a:latin typeface="Arial Narrow" panose="020B0606020202030204" pitchFamily="34" charset="0"/>
              </a:rPr>
              <a:t>Joaquim.coloa@gmail.com</a:t>
            </a:r>
          </a:p>
        </p:txBody>
      </p:sp>
      <p:cxnSp>
        <p:nvCxnSpPr>
          <p:cNvPr id="5" name="Conexão recta 4"/>
          <p:cNvCxnSpPr/>
          <p:nvPr/>
        </p:nvCxnSpPr>
        <p:spPr>
          <a:xfrm>
            <a:off x="755576" y="430213"/>
            <a:ext cx="0" cy="60229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971600" y="116632"/>
            <a:ext cx="7992888" cy="193899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Assumir e divulgar uma política explícita para a Inclusão que vá além de uma legislatura…</a:t>
            </a:r>
            <a:endParaRPr lang="pt-PT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971600" y="3068960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latin typeface="Arial Narrow" panose="020B0606020202030204" pitchFamily="34" charset="0"/>
              </a:rPr>
              <a:t>COMPROMISSOS ALARGADOS.</a:t>
            </a:r>
            <a:endParaRPr lang="pt-PT" sz="3200" b="1" dirty="0">
              <a:latin typeface="Arial Narrow" panose="020B0606020202030204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899592" y="4077072"/>
            <a:ext cx="79928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latin typeface="Arial Narrow" panose="020B0606020202030204" pitchFamily="34" charset="0"/>
              </a:rPr>
              <a:t>REVISÃO DO DECRETO LEI 3/2008  E OUTRA LEGISLAÇÃO.</a:t>
            </a:r>
            <a:endParaRPr lang="pt-PT" sz="3200" b="1" dirty="0">
              <a:latin typeface="Arial Narrow" panose="020B060602020203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987651" y="5142152"/>
            <a:ext cx="2707061" cy="491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1051992" y="5448126"/>
            <a:ext cx="79928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latin typeface="Arial Narrow" panose="020B0606020202030204" pitchFamily="34" charset="0"/>
              </a:rPr>
              <a:t>UM MODELO PEDAGÓGICO EM DETRIMENTO DE UM MODELO MÉDICO.</a:t>
            </a:r>
            <a:endParaRPr lang="pt-PT" sz="32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2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80673" y="-99392"/>
            <a:ext cx="430887" cy="4133699"/>
          </a:xfrm>
          <a:prstGeom prst="rect">
            <a:avLst/>
          </a:prstGeom>
          <a:noFill/>
        </p:spPr>
        <p:txBody>
          <a:bodyPr vert="vert270" lIns="0" tIns="0" rIns="0" bIns="0">
            <a:spAutoFit/>
          </a:bodyPr>
          <a:lstStyle/>
          <a:p>
            <a:pPr algn="ctr">
              <a:defRPr/>
            </a:pPr>
            <a:r>
              <a:rPr lang="pt-PT" sz="2800" b="1" dirty="0">
                <a:latin typeface="Arial Narrow" panose="020B0606020202030204" pitchFamily="34" charset="0"/>
              </a:rPr>
              <a:t>Joaquim.coloa@gmail.com</a:t>
            </a:r>
          </a:p>
        </p:txBody>
      </p:sp>
      <p:cxnSp>
        <p:nvCxnSpPr>
          <p:cNvPr id="5" name="Conexão recta 4"/>
          <p:cNvCxnSpPr/>
          <p:nvPr/>
        </p:nvCxnSpPr>
        <p:spPr>
          <a:xfrm>
            <a:off x="755576" y="430213"/>
            <a:ext cx="0" cy="60229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971600" y="82367"/>
            <a:ext cx="7992888" cy="255454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Assumir e divulgar uma concetualização conforme ao racional de Inclusão vista como politicas e práticas para a diversidade…</a:t>
            </a:r>
            <a:endParaRPr lang="pt-PT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971600" y="3068960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latin typeface="Arial Narrow" panose="020B0606020202030204" pitchFamily="34" charset="0"/>
              </a:rPr>
              <a:t>EDUCAÇÃO ESPECIAL.</a:t>
            </a:r>
            <a:endParaRPr lang="pt-PT" sz="3200" b="1" dirty="0">
              <a:latin typeface="Arial Narrow" panose="020B060602020203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971600" y="4005064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latin typeface="Arial Narrow" panose="020B0606020202030204" pitchFamily="34" charset="0"/>
              </a:rPr>
              <a:t>NECESSIDADES EDUCATIVAS ESPECIAIS.</a:t>
            </a:r>
            <a:endParaRPr lang="pt-PT" sz="3200" b="1" dirty="0">
              <a:latin typeface="Arial Narrow" panose="020B060602020203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987651" y="5142152"/>
            <a:ext cx="2707061" cy="491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971600" y="6228601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latin typeface="Arial Narrow" panose="020B0606020202030204" pitchFamily="34" charset="0"/>
              </a:rPr>
              <a:t>LEGISLAÇÃO INTEGRADA E TRANSVERSAL.</a:t>
            </a:r>
            <a:endParaRPr lang="pt-PT" sz="3200" b="1" dirty="0">
              <a:latin typeface="Arial Narrow" panose="020B060602020203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971600" y="4872062"/>
            <a:ext cx="79928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latin typeface="Arial Narrow" panose="020B0606020202030204" pitchFamily="34" charset="0"/>
              </a:rPr>
              <a:t>A  CIF E PRESSUPOSTOS CRITÉRIOS DE ELIGIBILIDADE.</a:t>
            </a:r>
            <a:endParaRPr lang="pt-PT" sz="32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11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80673" y="-99392"/>
            <a:ext cx="430887" cy="4133699"/>
          </a:xfrm>
          <a:prstGeom prst="rect">
            <a:avLst/>
          </a:prstGeom>
          <a:noFill/>
        </p:spPr>
        <p:txBody>
          <a:bodyPr vert="vert270" lIns="0" tIns="0" rIns="0" bIns="0">
            <a:spAutoFit/>
          </a:bodyPr>
          <a:lstStyle/>
          <a:p>
            <a:pPr algn="ctr">
              <a:defRPr/>
            </a:pPr>
            <a:r>
              <a:rPr lang="pt-PT" sz="2800" b="1" dirty="0">
                <a:latin typeface="Arial Narrow" panose="020B0606020202030204" pitchFamily="34" charset="0"/>
              </a:rPr>
              <a:t>Joaquim.coloa@gmail.com</a:t>
            </a:r>
          </a:p>
        </p:txBody>
      </p:sp>
      <p:cxnSp>
        <p:nvCxnSpPr>
          <p:cNvPr id="5" name="Conexão recta 4"/>
          <p:cNvCxnSpPr/>
          <p:nvPr/>
        </p:nvCxnSpPr>
        <p:spPr>
          <a:xfrm>
            <a:off x="755576" y="430213"/>
            <a:ext cx="0" cy="60229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/>
          <p:cNvSpPr txBox="1"/>
          <p:nvPr/>
        </p:nvSpPr>
        <p:spPr>
          <a:xfrm>
            <a:off x="971600" y="44624"/>
            <a:ext cx="7992888" cy="255454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Assegurar uma formação inicial e contínua adequadas tanto para professores  como paras outros profissionais …</a:t>
            </a:r>
            <a:endParaRPr lang="pt-PT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971600" y="3429000"/>
            <a:ext cx="79928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latin typeface="Arial Narrow" panose="020B0606020202030204" pitchFamily="34" charset="0"/>
              </a:rPr>
              <a:t>COMPROMISSOS COM INSTITUIÇÕES DE FORMAÇÃO. </a:t>
            </a:r>
            <a:endParaRPr lang="pt-PT" sz="3200" b="1" dirty="0">
              <a:latin typeface="Arial Narrow" panose="020B0606020202030204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971600" y="5013176"/>
            <a:ext cx="7992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latin typeface="Arial Narrow" panose="020B0606020202030204" pitchFamily="34" charset="0"/>
              </a:rPr>
              <a:t>DEFINIR  COMPETÊNCIAS REQUERIDAS (A NÍVEL MACRO E MICRO) E REGRAS DE RECRUTAMENTO.</a:t>
            </a:r>
            <a:endParaRPr lang="pt-PT" sz="3200" b="1" dirty="0">
              <a:latin typeface="Arial Narrow" panose="020B060602020203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987651" y="5142152"/>
            <a:ext cx="2707061" cy="491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52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80673" y="-99392"/>
            <a:ext cx="430887" cy="4133699"/>
          </a:xfrm>
          <a:prstGeom prst="rect">
            <a:avLst/>
          </a:prstGeom>
          <a:noFill/>
        </p:spPr>
        <p:txBody>
          <a:bodyPr vert="vert270" lIns="0" tIns="0" rIns="0" bIns="0">
            <a:spAutoFit/>
          </a:bodyPr>
          <a:lstStyle/>
          <a:p>
            <a:pPr algn="ctr">
              <a:defRPr/>
            </a:pPr>
            <a:r>
              <a:rPr lang="pt-PT" sz="2800" b="1" dirty="0">
                <a:latin typeface="Arial Narrow" panose="020B0606020202030204" pitchFamily="34" charset="0"/>
              </a:rPr>
              <a:t>Joaquim.coloa@gmail.com</a:t>
            </a:r>
          </a:p>
        </p:txBody>
      </p:sp>
      <p:cxnSp>
        <p:nvCxnSpPr>
          <p:cNvPr id="5" name="Conexão recta 4"/>
          <p:cNvCxnSpPr/>
          <p:nvPr/>
        </p:nvCxnSpPr>
        <p:spPr>
          <a:xfrm>
            <a:off x="755576" y="430213"/>
            <a:ext cx="0" cy="60229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/>
          <p:cNvSpPr txBox="1"/>
          <p:nvPr/>
        </p:nvSpPr>
        <p:spPr>
          <a:xfrm>
            <a:off x="963748" y="116632"/>
            <a:ext cx="7992888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Financiar a Inclusão…</a:t>
            </a:r>
            <a:endParaRPr lang="pt-PT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971600" y="3573016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latin typeface="Arial Narrow" panose="020B0606020202030204" pitchFamily="34" charset="0"/>
              </a:rPr>
              <a:t>COMPRIMISSO COM A ESCOLA PÚBLICA,</a:t>
            </a:r>
            <a:endParaRPr lang="pt-PT" sz="3200" b="1" dirty="0">
              <a:latin typeface="Arial Narrow" panose="020B0606020202030204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971600" y="5592142"/>
            <a:ext cx="79928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latin typeface="Arial Narrow" panose="020B0606020202030204" pitchFamily="34" charset="0"/>
              </a:rPr>
              <a:t>REEQUACIONAR O PAPEL E FUNÇÕES DAS INSTITUIÇÕES DE EDUCAÇÃO ESPECIAL.</a:t>
            </a:r>
            <a:endParaRPr lang="pt-PT" sz="3200" b="1" dirty="0">
              <a:latin typeface="Arial Narrow" panose="020B0606020202030204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899592" y="4572417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latin typeface="Arial Narrow" panose="020B0606020202030204" pitchFamily="34" charset="0"/>
              </a:rPr>
              <a:t>REVOGAÇÃO DAS PORTARIAS 1102 E 1103,</a:t>
            </a:r>
            <a:endParaRPr lang="pt-PT" sz="3200" b="1" dirty="0">
              <a:latin typeface="Arial Narrow" panose="020B0606020202030204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987651" y="5142152"/>
            <a:ext cx="2707061" cy="491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52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80673" y="-99392"/>
            <a:ext cx="430887" cy="4133699"/>
          </a:xfrm>
          <a:prstGeom prst="rect">
            <a:avLst/>
          </a:prstGeom>
          <a:noFill/>
        </p:spPr>
        <p:txBody>
          <a:bodyPr vert="vert270" lIns="0" tIns="0" rIns="0" bIns="0">
            <a:spAutoFit/>
          </a:bodyPr>
          <a:lstStyle/>
          <a:p>
            <a:pPr algn="ctr">
              <a:defRPr/>
            </a:pPr>
            <a:r>
              <a:rPr lang="pt-PT" sz="2800" b="1" dirty="0">
                <a:latin typeface="Arial Narrow" panose="020B0606020202030204" pitchFamily="34" charset="0"/>
              </a:rPr>
              <a:t>Joaquim.coloa@gmail.com</a:t>
            </a:r>
          </a:p>
        </p:txBody>
      </p:sp>
      <p:cxnSp>
        <p:nvCxnSpPr>
          <p:cNvPr id="5" name="Conexão recta 4"/>
          <p:cNvCxnSpPr/>
          <p:nvPr/>
        </p:nvCxnSpPr>
        <p:spPr>
          <a:xfrm>
            <a:off x="755576" y="430213"/>
            <a:ext cx="0" cy="60229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/>
          <p:cNvSpPr txBox="1"/>
          <p:nvPr/>
        </p:nvSpPr>
        <p:spPr>
          <a:xfrm>
            <a:off x="899592" y="44624"/>
            <a:ext cx="7992888" cy="132343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Assegurar currículos e orientações que promovam práticas de inclusão…</a:t>
            </a:r>
            <a:endParaRPr lang="pt-PT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971600" y="4509120"/>
            <a:ext cx="79928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latin typeface="Arial Narrow" panose="020B0606020202030204" pitchFamily="34" charset="0"/>
              </a:rPr>
              <a:t>PROCEDIMENTOS, PROCESSOS  E INSTRUMENTOS DE AVALIAÇÃO.</a:t>
            </a:r>
            <a:endParaRPr lang="pt-PT" sz="3200" b="1" dirty="0">
              <a:latin typeface="Arial Narrow" panose="020B0606020202030204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827584" y="6084585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latin typeface="Arial Narrow" panose="020B0606020202030204" pitchFamily="34" charset="0"/>
              </a:rPr>
              <a:t>ADEQUAÇÕES CURRICULARES.</a:t>
            </a:r>
            <a:endParaRPr lang="pt-PT" sz="3200" b="1" dirty="0">
              <a:latin typeface="Arial Narrow" panose="020B0606020202030204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971600" y="3501008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latin typeface="Arial Narrow" panose="020B0606020202030204" pitchFamily="34" charset="0"/>
              </a:rPr>
              <a:t>CURRÍCULO ABERTO.</a:t>
            </a:r>
            <a:endParaRPr lang="pt-PT" sz="3200" b="1" dirty="0">
              <a:latin typeface="Arial Narrow" panose="020B0606020202030204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987651" y="5142152"/>
            <a:ext cx="2707061" cy="491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52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80673" y="-99392"/>
            <a:ext cx="430887" cy="4133699"/>
          </a:xfrm>
          <a:prstGeom prst="rect">
            <a:avLst/>
          </a:prstGeom>
          <a:noFill/>
        </p:spPr>
        <p:txBody>
          <a:bodyPr vert="vert270" lIns="0" tIns="0" rIns="0" bIns="0">
            <a:spAutoFit/>
          </a:bodyPr>
          <a:lstStyle/>
          <a:p>
            <a:pPr algn="ctr">
              <a:defRPr/>
            </a:pPr>
            <a:r>
              <a:rPr lang="pt-PT" sz="2800" b="1" dirty="0">
                <a:latin typeface="Arial Narrow" panose="020B0606020202030204" pitchFamily="34" charset="0"/>
              </a:rPr>
              <a:t>Joaquim.coloa@gmail.com</a:t>
            </a:r>
          </a:p>
        </p:txBody>
      </p:sp>
      <p:cxnSp>
        <p:nvCxnSpPr>
          <p:cNvPr id="5" name="Conexão recta 4"/>
          <p:cNvCxnSpPr/>
          <p:nvPr/>
        </p:nvCxnSpPr>
        <p:spPr>
          <a:xfrm>
            <a:off x="755576" y="430213"/>
            <a:ext cx="0" cy="60229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/>
          <p:cNvSpPr txBox="1"/>
          <p:nvPr/>
        </p:nvSpPr>
        <p:spPr>
          <a:xfrm>
            <a:off x="971600" y="89337"/>
            <a:ext cx="7992888" cy="132343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Assumir o compromisso do sucesso de todos os alunos…</a:t>
            </a:r>
            <a:endParaRPr lang="pt-PT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971600" y="3861048"/>
            <a:ext cx="79928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latin typeface="Arial Narrow" panose="020B0606020202030204" pitchFamily="34" charset="0"/>
              </a:rPr>
              <a:t>QUALIFICAR E CERTIFICAR TODOS OS ALUNOS.</a:t>
            </a:r>
            <a:endParaRPr lang="pt-PT" sz="3200" b="1" dirty="0">
              <a:latin typeface="Arial Narrow" panose="020B0606020202030204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899592" y="5592142"/>
            <a:ext cx="79928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latin typeface="Arial Narrow" panose="020B0606020202030204" pitchFamily="34" charset="0"/>
              </a:rPr>
              <a:t>APOIOS PRECOCES EM DETRIMENTO DE APOIOS COMPENSATÓRIOS E REMEDIATIVOS.</a:t>
            </a:r>
            <a:endParaRPr lang="pt-PT" sz="3200" b="1" dirty="0">
              <a:latin typeface="Arial Narrow" panose="020B060602020203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987651" y="5142152"/>
            <a:ext cx="2707061" cy="491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52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80673" y="-99392"/>
            <a:ext cx="430887" cy="4133699"/>
          </a:xfrm>
          <a:prstGeom prst="rect">
            <a:avLst/>
          </a:prstGeom>
          <a:noFill/>
        </p:spPr>
        <p:txBody>
          <a:bodyPr vert="vert270" lIns="0" tIns="0" rIns="0" bIns="0">
            <a:spAutoFit/>
          </a:bodyPr>
          <a:lstStyle/>
          <a:p>
            <a:pPr algn="ctr">
              <a:defRPr/>
            </a:pPr>
            <a:r>
              <a:rPr lang="pt-PT" sz="2800" b="1" dirty="0">
                <a:latin typeface="Arial Narrow" panose="020B0606020202030204" pitchFamily="34" charset="0"/>
              </a:rPr>
              <a:t>Joaquim.coloa@gmail.com</a:t>
            </a:r>
          </a:p>
        </p:txBody>
      </p:sp>
      <p:cxnSp>
        <p:nvCxnSpPr>
          <p:cNvPr id="5" name="Conexão recta 4"/>
          <p:cNvCxnSpPr/>
          <p:nvPr/>
        </p:nvCxnSpPr>
        <p:spPr>
          <a:xfrm>
            <a:off x="755576" y="430213"/>
            <a:ext cx="0" cy="60229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/>
          <p:cNvSpPr txBox="1"/>
          <p:nvPr/>
        </p:nvSpPr>
        <p:spPr>
          <a:xfrm>
            <a:off x="899592" y="128826"/>
            <a:ext cx="7992888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Integrar apoios educativos…</a:t>
            </a:r>
            <a:endParaRPr lang="pt-PT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899592" y="5157192"/>
            <a:ext cx="7992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latin typeface="Arial Narrow" panose="020B0606020202030204" pitchFamily="34" charset="0"/>
              </a:rPr>
              <a:t>MODELO ORGANIZATIVO  EM CASCATA (LOCAL, REGIONAL E NACIONAL) DO MODELO DE APOIOS.</a:t>
            </a:r>
            <a:endParaRPr lang="pt-PT" sz="3200" b="1" dirty="0">
              <a:latin typeface="Arial Narrow" panose="020B0606020202030204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899592" y="3573016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latin typeface="Arial Narrow" panose="020B0606020202030204" pitchFamily="34" charset="0"/>
              </a:rPr>
              <a:t>MODELO DE APOIOS TERAPÊUTICOS.</a:t>
            </a:r>
            <a:endParaRPr lang="pt-PT" sz="3200" b="1" dirty="0">
              <a:latin typeface="Arial Narrow" panose="020B060602020203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987651" y="5142152"/>
            <a:ext cx="2707061" cy="491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52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80673" y="-99392"/>
            <a:ext cx="430887" cy="4133699"/>
          </a:xfrm>
          <a:prstGeom prst="rect">
            <a:avLst/>
          </a:prstGeom>
          <a:noFill/>
        </p:spPr>
        <p:txBody>
          <a:bodyPr vert="vert270" lIns="0" tIns="0" rIns="0" bIns="0">
            <a:spAutoFit/>
          </a:bodyPr>
          <a:lstStyle/>
          <a:p>
            <a:pPr algn="ctr">
              <a:defRPr/>
            </a:pPr>
            <a:r>
              <a:rPr lang="pt-PT" sz="2800" b="1" dirty="0">
                <a:latin typeface="Arial Narrow" panose="020B0606020202030204" pitchFamily="34" charset="0"/>
              </a:rPr>
              <a:t>Joaquim.coloa@gmail.com</a:t>
            </a:r>
          </a:p>
        </p:txBody>
      </p:sp>
      <p:cxnSp>
        <p:nvCxnSpPr>
          <p:cNvPr id="5" name="Conexão recta 4"/>
          <p:cNvCxnSpPr/>
          <p:nvPr/>
        </p:nvCxnSpPr>
        <p:spPr>
          <a:xfrm>
            <a:off x="755576" y="430213"/>
            <a:ext cx="0" cy="60229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/>
          <p:cNvSpPr txBox="1"/>
          <p:nvPr/>
        </p:nvSpPr>
        <p:spPr>
          <a:xfrm>
            <a:off x="899592" y="128826"/>
            <a:ext cx="7992888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Transição para a vida Pós Escolar…</a:t>
            </a:r>
            <a:endParaRPr lang="pt-PT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899592" y="2636912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latin typeface="Arial Narrow" panose="020B0606020202030204" pitchFamily="34" charset="0"/>
              </a:rPr>
              <a:t>REVOGAÇÃO DA PORTARIA 275/A.</a:t>
            </a:r>
            <a:endParaRPr lang="pt-PT" sz="3200" b="1" dirty="0">
              <a:latin typeface="Arial Narrow" panose="020B0606020202030204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899592" y="3791942"/>
            <a:ext cx="79928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latin typeface="Arial Narrow" panose="020B0606020202030204" pitchFamily="34" charset="0"/>
              </a:rPr>
              <a:t>REVISÃO DAS OFERTAS E MODELO DE ENSINO PROFISSIONAL.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899592" y="5243716"/>
            <a:ext cx="7992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latin typeface="Arial Narrow" panose="020B0606020202030204" pitchFamily="34" charset="0"/>
              </a:rPr>
              <a:t>COMPROMISSO DE AÇÃO E COLABORAÇÃO COM OUTROS SERVIÇOS E AGENTES DA COMUNIDADE.</a:t>
            </a:r>
            <a:endParaRPr lang="pt-PT" sz="3200" b="1" dirty="0">
              <a:latin typeface="Arial Narrow" panose="020B0606020202030204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987651" y="5142152"/>
            <a:ext cx="2707061" cy="491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52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80673" y="-99392"/>
            <a:ext cx="430887" cy="4133699"/>
          </a:xfrm>
          <a:prstGeom prst="rect">
            <a:avLst/>
          </a:prstGeom>
          <a:noFill/>
        </p:spPr>
        <p:txBody>
          <a:bodyPr vert="vert270" lIns="0" tIns="0" rIns="0" bIns="0">
            <a:spAutoFit/>
          </a:bodyPr>
          <a:lstStyle/>
          <a:p>
            <a:pPr algn="ctr">
              <a:defRPr/>
            </a:pPr>
            <a:r>
              <a:rPr lang="pt-PT" sz="2800" b="1" dirty="0">
                <a:latin typeface="Arial Narrow" panose="020B0606020202030204" pitchFamily="34" charset="0"/>
              </a:rPr>
              <a:t>Joaquim.coloa@gmail.com</a:t>
            </a:r>
          </a:p>
        </p:txBody>
      </p:sp>
      <p:cxnSp>
        <p:nvCxnSpPr>
          <p:cNvPr id="5" name="Conexão recta 4"/>
          <p:cNvCxnSpPr/>
          <p:nvPr/>
        </p:nvCxnSpPr>
        <p:spPr>
          <a:xfrm>
            <a:off x="755576" y="430213"/>
            <a:ext cx="0" cy="60229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/>
          <p:cNvSpPr txBox="1"/>
          <p:nvPr/>
        </p:nvSpPr>
        <p:spPr>
          <a:xfrm>
            <a:off x="899592" y="161345"/>
            <a:ext cx="7992888" cy="132343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Potenciar ações de Intervenção Precoce…</a:t>
            </a:r>
            <a:endParaRPr lang="pt-PT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899592" y="2132856"/>
            <a:ext cx="79928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latin typeface="Arial Narrow" panose="020B0606020202030204" pitchFamily="34" charset="0"/>
              </a:rPr>
              <a:t>REEQUACIONAR  E AFERIR A  RELAÇÃO ENTRE CONCEÇÃO E PRÁTICAS.</a:t>
            </a:r>
            <a:endParaRPr lang="pt-PT" sz="3200" b="1" dirty="0">
              <a:latin typeface="Arial Narrow" panose="020B0606020202030204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899592" y="5243716"/>
            <a:ext cx="7992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latin typeface="Arial Narrow" panose="020B0606020202030204" pitchFamily="34" charset="0"/>
              </a:rPr>
              <a:t>CLARIFICAR E FORTALECER COMPROMISSOS E A COLABORAÇÃO ENTRE SERVIÇOS E OUTROS AGENTES DA COMUNIDADE.</a:t>
            </a:r>
            <a:endParaRPr lang="pt-PT" sz="3200" b="1" dirty="0">
              <a:latin typeface="Arial Narrow" panose="020B060602020203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987651" y="5142152"/>
            <a:ext cx="2707061" cy="491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899592" y="3719934"/>
            <a:ext cx="79928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latin typeface="Arial Narrow" panose="020B0606020202030204" pitchFamily="34" charset="0"/>
              </a:rPr>
              <a:t>CLARIFICAR COMPETÊNCIAS REQUERIDAS E REGRAS DE RECRUTAMENTO.</a:t>
            </a:r>
            <a:endParaRPr lang="pt-PT" sz="32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2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80673" y="-99392"/>
            <a:ext cx="430887" cy="4133699"/>
          </a:xfrm>
          <a:prstGeom prst="rect">
            <a:avLst/>
          </a:prstGeom>
          <a:noFill/>
        </p:spPr>
        <p:txBody>
          <a:bodyPr vert="vert270" lIns="0" tIns="0" rIns="0" bIns="0">
            <a:spAutoFit/>
          </a:bodyPr>
          <a:lstStyle/>
          <a:p>
            <a:pPr algn="ctr">
              <a:defRPr/>
            </a:pPr>
            <a:r>
              <a:rPr lang="pt-PT" sz="2800" b="1" dirty="0">
                <a:latin typeface="Arial Narrow" panose="020B0606020202030204" pitchFamily="34" charset="0"/>
              </a:rPr>
              <a:t>Joaquim.coloa@gmail.com</a:t>
            </a:r>
          </a:p>
        </p:txBody>
      </p:sp>
      <p:cxnSp>
        <p:nvCxnSpPr>
          <p:cNvPr id="5" name="Conexão recta 4"/>
          <p:cNvCxnSpPr/>
          <p:nvPr/>
        </p:nvCxnSpPr>
        <p:spPr>
          <a:xfrm>
            <a:off x="755576" y="430213"/>
            <a:ext cx="0" cy="60229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/>
          <p:cNvSpPr txBox="1"/>
          <p:nvPr/>
        </p:nvSpPr>
        <p:spPr>
          <a:xfrm>
            <a:off x="899592" y="161345"/>
            <a:ext cx="7992888" cy="193899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Potenciar o papel da educação no sistema nacional de Suporte de Apoios…</a:t>
            </a:r>
            <a:endParaRPr lang="pt-PT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899592" y="4247217"/>
            <a:ext cx="799288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latin typeface="Arial Narrow" panose="020B0606020202030204" pitchFamily="34" charset="0"/>
              </a:rPr>
              <a:t>CONCRETIZAÇÃO DO SISTEMA NACIONAL DE SUPORTES DE APOIO COM BASE EM AVALIAÇÕES JÁ REALIZADAS HÁ ALGUNS ANOS .</a:t>
            </a:r>
            <a:endParaRPr lang="pt-PT" sz="3200" b="1" dirty="0">
              <a:latin typeface="Arial Narrow" panose="020B060602020203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987651" y="5142152"/>
            <a:ext cx="2707061" cy="491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52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80673" y="-99392"/>
            <a:ext cx="430887" cy="4133699"/>
          </a:xfrm>
          <a:prstGeom prst="rect">
            <a:avLst/>
          </a:prstGeom>
          <a:noFill/>
        </p:spPr>
        <p:txBody>
          <a:bodyPr vert="vert270" lIns="0" tIns="0" rIns="0" bIns="0">
            <a:spAutoFit/>
          </a:bodyPr>
          <a:lstStyle/>
          <a:p>
            <a:pPr algn="ctr">
              <a:defRPr/>
            </a:pPr>
            <a:r>
              <a:rPr lang="pt-PT" sz="2800" b="1" dirty="0">
                <a:latin typeface="Arial Narrow" panose="020B0606020202030204" pitchFamily="34" charset="0"/>
              </a:rPr>
              <a:t>Joaquim.coloa@gmail.com</a:t>
            </a:r>
          </a:p>
        </p:txBody>
      </p:sp>
      <p:cxnSp>
        <p:nvCxnSpPr>
          <p:cNvPr id="5" name="Conexão recta 4"/>
          <p:cNvCxnSpPr/>
          <p:nvPr/>
        </p:nvCxnSpPr>
        <p:spPr>
          <a:xfrm>
            <a:off x="755576" y="430213"/>
            <a:ext cx="0" cy="60229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/>
          <p:cNvSpPr txBox="1"/>
          <p:nvPr/>
        </p:nvSpPr>
        <p:spPr>
          <a:xfrm>
            <a:off x="899592" y="1988840"/>
            <a:ext cx="7992888" cy="313932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ELABORAÇÃO DO LIVRO BRANCO DA EDUCAÇÃO ESPECIAL.</a:t>
            </a:r>
            <a:endParaRPr lang="pt-PT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987651" y="5142152"/>
            <a:ext cx="2707061" cy="491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52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80673" y="-99392"/>
            <a:ext cx="430887" cy="4133699"/>
          </a:xfrm>
          <a:prstGeom prst="rect">
            <a:avLst/>
          </a:prstGeom>
          <a:noFill/>
        </p:spPr>
        <p:txBody>
          <a:bodyPr vert="vert270" lIns="0" tIns="0" rIns="0" bIns="0">
            <a:spAutoFit/>
          </a:bodyPr>
          <a:lstStyle/>
          <a:p>
            <a:pPr algn="ctr">
              <a:defRPr/>
            </a:pPr>
            <a:r>
              <a:rPr lang="pt-PT" sz="2800" b="1" dirty="0">
                <a:latin typeface="Arial Narrow" panose="020B0606020202030204" pitchFamily="34" charset="0"/>
              </a:rPr>
              <a:t>Joaquim.coloa@gmail.com</a:t>
            </a:r>
          </a:p>
        </p:txBody>
      </p:sp>
      <p:cxnSp>
        <p:nvCxnSpPr>
          <p:cNvPr id="5" name="Conexão recta 4"/>
          <p:cNvCxnSpPr/>
          <p:nvPr/>
        </p:nvCxnSpPr>
        <p:spPr>
          <a:xfrm>
            <a:off x="755576" y="430213"/>
            <a:ext cx="0" cy="60229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http://www.casadashistoriaspaularego.com/media/15799/pr0_0062_la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5540"/>
            <a:ext cx="8064896" cy="585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755576" y="1340768"/>
            <a:ext cx="828092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prstMaterial="powder"/>
          </a:bodyPr>
          <a:lstStyle/>
          <a:p>
            <a:pPr algn="ctr"/>
            <a:r>
              <a:rPr lang="pt-PT" sz="8000" b="1" dirty="0" smtClean="0">
                <a:ln w="25400">
                  <a:solidFill>
                    <a:schemeClr val="bg1"/>
                  </a:solidFill>
                </a:ln>
                <a:latin typeface="Arial Narrow" panose="020B0606020202030204" pitchFamily="34" charset="0"/>
              </a:rPr>
              <a:t>Bem Hajam</a:t>
            </a:r>
            <a:endParaRPr lang="pt-PT" sz="8000" b="1" dirty="0">
              <a:ln w="25400">
                <a:solidFill>
                  <a:schemeClr val="bg1"/>
                </a:solidFill>
              </a:ln>
              <a:latin typeface="Arial Narrow" panose="020B0606020202030204" pitchFamily="34" charset="0"/>
            </a:endParaRPr>
          </a:p>
        </p:txBody>
      </p:sp>
      <p:sp>
        <p:nvSpPr>
          <p:cNvPr id="8" name="Rectângulo 7"/>
          <p:cNvSpPr/>
          <p:nvPr/>
        </p:nvSpPr>
        <p:spPr>
          <a:xfrm rot="16200000">
            <a:off x="335467" y="2988351"/>
            <a:ext cx="139653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100" i="1" dirty="0" smtClean="0">
                <a:latin typeface="Arial Narrow" panose="020B0606020202030204" pitchFamily="34" charset="0"/>
              </a:rPr>
              <a:t>Imagem de Paula Rego</a:t>
            </a:r>
            <a:endParaRPr lang="pt-PT" sz="1100" i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987651" y="5142152"/>
            <a:ext cx="2707061" cy="491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ângulo 9"/>
          <p:cNvSpPr/>
          <p:nvPr/>
        </p:nvSpPr>
        <p:spPr>
          <a:xfrm>
            <a:off x="948142" y="5445224"/>
            <a:ext cx="5479770" cy="14185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b="1" dirty="0" smtClean="0">
                <a:latin typeface="Arial Narrow" panose="020B0606020202030204" pitchFamily="34" charset="0"/>
              </a:rPr>
              <a:t>Apresentação disponível:</a:t>
            </a:r>
          </a:p>
          <a:p>
            <a:pPr>
              <a:lnSpc>
                <a:spcPct val="150000"/>
              </a:lnSpc>
            </a:pPr>
            <a:r>
              <a:rPr lang="pt-PT" sz="2000" b="1" dirty="0">
                <a:latin typeface="Arial Narrow" panose="020B0606020202030204" pitchFamily="34" charset="0"/>
                <a:hlinkClick r:id="rId4"/>
              </a:rPr>
              <a:t>https://www.facebook.com/groups/244591468914345</a:t>
            </a:r>
            <a:r>
              <a:rPr lang="pt-PT" sz="2000" b="1" dirty="0" smtClean="0">
                <a:latin typeface="Arial Narrow" panose="020B0606020202030204" pitchFamily="34" charset="0"/>
                <a:hlinkClick r:id="rId4"/>
              </a:rPr>
              <a:t>/</a:t>
            </a:r>
            <a:endParaRPr lang="pt-PT" sz="2000" b="1" dirty="0" smtClean="0">
              <a:latin typeface="Arial Narrow" panose="020B0606020202030204" pitchFamily="34" charset="0"/>
            </a:endParaRPr>
          </a:p>
          <a:p>
            <a:pPr>
              <a:lnSpc>
                <a:spcPct val="150000"/>
              </a:lnSpc>
            </a:pPr>
            <a:r>
              <a:rPr lang="pt-PT" sz="2000" b="1" dirty="0">
                <a:latin typeface="Arial Narrow" panose="020B0606020202030204" pitchFamily="34" charset="0"/>
                <a:hlinkClick r:id="rId5"/>
              </a:rPr>
              <a:t>http://</a:t>
            </a:r>
            <a:r>
              <a:rPr lang="pt-PT" sz="2000" b="1" dirty="0" smtClean="0">
                <a:latin typeface="Arial Narrow" panose="020B0606020202030204" pitchFamily="34" charset="0"/>
                <a:hlinkClick r:id="rId5"/>
              </a:rPr>
              <a:t>www.slideshare.net/jcoloa</a:t>
            </a:r>
            <a:endParaRPr lang="pt-PT" sz="2000" b="1" dirty="0" smtClean="0">
              <a:latin typeface="Arial Narrow" panose="020B0606020202030204" pitchFamily="34" charset="0"/>
            </a:endParaRPr>
          </a:p>
        </p:txBody>
      </p:sp>
      <p:sp>
        <p:nvSpPr>
          <p:cNvPr id="11" name="Rectângulo 10"/>
          <p:cNvSpPr/>
          <p:nvPr/>
        </p:nvSpPr>
        <p:spPr>
          <a:xfrm>
            <a:off x="5839787" y="4005064"/>
            <a:ext cx="31967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Joaquim Colôa</a:t>
            </a:r>
            <a:endParaRPr lang="pt-PT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89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392</Words>
  <Application>Microsoft Office PowerPoint</Application>
  <PresentationFormat>Apresentação no Ecrã (4:3)</PresentationFormat>
  <Paragraphs>63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13</vt:i4>
      </vt:variant>
    </vt:vector>
  </HeadingPairs>
  <TitlesOfParts>
    <vt:vector size="14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Computador</dc:creator>
  <cp:lastModifiedBy>JPGO</cp:lastModifiedBy>
  <cp:revision>28</cp:revision>
  <dcterms:created xsi:type="dcterms:W3CDTF">2015-03-26T16:27:26Z</dcterms:created>
  <dcterms:modified xsi:type="dcterms:W3CDTF">2015-05-18T10:51:19Z</dcterms:modified>
</cp:coreProperties>
</file>